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5" r:id="rId2"/>
    <p:sldMasterId id="2147483672" r:id="rId3"/>
  </p:sldMasterIdLst>
  <p:notesMasterIdLst>
    <p:notesMasterId r:id="rId21"/>
  </p:notesMasterIdLst>
  <p:sldIdLst>
    <p:sldId id="257" r:id="rId4"/>
    <p:sldId id="262" r:id="rId5"/>
    <p:sldId id="291" r:id="rId6"/>
    <p:sldId id="289" r:id="rId7"/>
    <p:sldId id="268" r:id="rId8"/>
    <p:sldId id="260" r:id="rId9"/>
    <p:sldId id="270" r:id="rId10"/>
    <p:sldId id="271" r:id="rId11"/>
    <p:sldId id="273" r:id="rId12"/>
    <p:sldId id="275" r:id="rId13"/>
    <p:sldId id="274" r:id="rId14"/>
    <p:sldId id="290" r:id="rId15"/>
    <p:sldId id="281" r:id="rId16"/>
    <p:sldId id="264" r:id="rId17"/>
    <p:sldId id="263" r:id="rId18"/>
    <p:sldId id="292"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34"/>
    <a:srgbClr val="F2DF74"/>
    <a:srgbClr val="F3CF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3" autoAdjust="0"/>
    <p:restoredTop sz="94550" autoAdjust="0"/>
  </p:normalViewPr>
  <p:slideViewPr>
    <p:cSldViewPr snapToGrid="0" snapToObjects="1">
      <p:cViewPr>
        <p:scale>
          <a:sx n="70" d="100"/>
          <a:sy n="70" d="100"/>
        </p:scale>
        <p:origin x="-1980" y="-492"/>
      </p:cViewPr>
      <p:guideLst>
        <p:guide orient="horz" pos="2160"/>
        <p:guide pos="2880"/>
      </p:guideLst>
    </p:cSldViewPr>
  </p:slideViewPr>
  <p:outlineViewPr>
    <p:cViewPr>
      <p:scale>
        <a:sx n="33" d="100"/>
        <a:sy n="33" d="100"/>
      </p:scale>
      <p:origin x="144" y="1392"/>
    </p:cViewPr>
  </p:outlineViewPr>
  <p:notesTextViewPr>
    <p:cViewPr>
      <p:scale>
        <a:sx n="100" d="100"/>
        <a:sy n="100" d="100"/>
      </p:scale>
      <p:origin x="0" y="0"/>
    </p:cViewPr>
  </p:notesTextViewPr>
  <p:sorterViewPr>
    <p:cViewPr>
      <p:scale>
        <a:sx n="66" d="100"/>
        <a:sy n="66" d="100"/>
      </p:scale>
      <p:origin x="0" y="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F7C16-A349-493D-8404-8CFCD042A6B4}"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8B7BE-3C74-4FF7-946D-2B49333383CA}" type="slidenum">
              <a:rPr lang="en-US" smtClean="0"/>
              <a:t>‹#›</a:t>
            </a:fld>
            <a:endParaRPr lang="en-US"/>
          </a:p>
        </p:txBody>
      </p:sp>
    </p:spTree>
    <p:extLst>
      <p:ext uri="{BB962C8B-B14F-4D97-AF65-F5344CB8AC3E}">
        <p14:creationId xmlns:p14="http://schemas.microsoft.com/office/powerpoint/2010/main" val="179786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Career and Technical</a:t>
            </a:r>
            <a:r>
              <a:rPr lang="en-US" baseline="0" dirty="0" smtClean="0"/>
              <a:t> Student Organization. Can you list another CTSO ?</a:t>
            </a:r>
            <a:br>
              <a:rPr lang="en-US" baseline="0" dirty="0" smtClean="0"/>
            </a:br>
            <a:r>
              <a:rPr lang="en-US" baseline="0" dirty="0" smtClean="0"/>
              <a:t>FFA, DECA, HOSA, EdRising, </a:t>
            </a:r>
            <a:r>
              <a:rPr lang="en-US" baseline="0" dirty="0" err="1" smtClean="0"/>
              <a:t>SkillsUSA</a:t>
            </a:r>
            <a:r>
              <a:rPr lang="en-US" baseline="0" dirty="0" smtClean="0"/>
              <a:t>, FBLA</a:t>
            </a:r>
            <a:endParaRPr lang="en-US" dirty="0"/>
          </a:p>
        </p:txBody>
      </p:sp>
      <p:sp>
        <p:nvSpPr>
          <p:cNvPr id="4" name="Slide Number Placeholder 3"/>
          <p:cNvSpPr>
            <a:spLocks noGrp="1"/>
          </p:cNvSpPr>
          <p:nvPr>
            <p:ph type="sldNum" sz="quarter" idx="10"/>
          </p:nvPr>
        </p:nvSpPr>
        <p:spPr/>
        <p:txBody>
          <a:bodyPr/>
          <a:lstStyle/>
          <a:p>
            <a:fld id="{9BF8B7BE-3C74-4FF7-946D-2B49333383CA}" type="slidenum">
              <a:rPr lang="en-US" smtClean="0"/>
              <a:t>4</a:t>
            </a:fld>
            <a:endParaRPr lang="en-US"/>
          </a:p>
        </p:txBody>
      </p:sp>
    </p:spTree>
    <p:extLst>
      <p:ext uri="{BB962C8B-B14F-4D97-AF65-F5344CB8AC3E}">
        <p14:creationId xmlns:p14="http://schemas.microsoft.com/office/powerpoint/2010/main" val="275073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486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20206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457200">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8721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0453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2850565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1525"/>
            <a:ext cx="7772400" cy="205471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10125"/>
            <a:ext cx="7772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17188474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7446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86303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10144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_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457200">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07310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33416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83440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3989898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1525"/>
            <a:ext cx="7772400" cy="205471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10125"/>
            <a:ext cx="7772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12253968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6270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457200">
            <a:normAutofit/>
          </a:bodyPr>
          <a:lstStyle>
            <a:lvl1pPr marL="0" indent="0">
              <a:buFontTx/>
              <a:buNone/>
              <a:defRPr sz="1600"/>
            </a:lvl1pPr>
            <a:lvl2pPr marL="228600" indent="0">
              <a:buFontTx/>
              <a:buNone/>
              <a:defRPr sz="1600"/>
            </a:lvl2pPr>
            <a:lvl3pPr marL="457200" indent="0">
              <a:buFontTx/>
              <a:buNone/>
              <a:defRPr sz="1600"/>
            </a:lvl3pPr>
            <a:lvl4pPr marL="685800" indent="0">
              <a:buFontTx/>
              <a:buNone/>
              <a:defRPr sz="1600"/>
            </a:lvl4pPr>
            <a:lvl5pPr marL="914400" indent="0">
              <a:buFontTx/>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07548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78307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587785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1525"/>
            <a:ext cx="7772400" cy="205471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110125"/>
            <a:ext cx="7772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40786B-6347-9843-9D20-ABA291BAE559}" type="datetimeFigureOut">
              <a:rPr lang="en-US" smtClean="0"/>
              <a:pPr/>
              <a:t>8/20/2015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16ED8-3F41-5247-A9EB-33AF5FFD3972}" type="slidenum">
              <a:rPr lang="en-US" smtClean="0"/>
              <a:pPr/>
              <a:t>‹#›</a:t>
            </a:fld>
            <a:endParaRPr lang="en-US" dirty="0"/>
          </a:p>
        </p:txBody>
      </p:sp>
    </p:spTree>
    <p:extLst>
      <p:ext uri="{BB962C8B-B14F-4D97-AF65-F5344CB8AC3E}">
        <p14:creationId xmlns:p14="http://schemas.microsoft.com/office/powerpoint/2010/main" val="1638667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326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56317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920" y="237321"/>
            <a:ext cx="7948782" cy="103904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2919" y="1346907"/>
            <a:ext cx="7948784" cy="38483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603702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79" r:id="rId3"/>
    <p:sldLayoutId id="2147483664" r:id="rId4"/>
    <p:sldLayoutId id="2147483660" r:id="rId5"/>
    <p:sldLayoutId id="2147483661" r:id="rId6"/>
    <p:sldLayoutId id="2147483662" r:id="rId7"/>
  </p:sldLayoutIdLst>
  <p:timing>
    <p:tnLst>
      <p:par>
        <p:cTn id="1" dur="indefinite" restart="never" nodeType="tmRoot"/>
      </p:par>
    </p:tnLst>
  </p:timing>
  <p:txStyles>
    <p:titleStyle>
      <a:lvl1pPr algn="l" defTabSz="457200" rtl="0" eaLnBrk="1" latinLnBrk="0" hangingPunct="1">
        <a:lnSpc>
          <a:spcPct val="90000"/>
        </a:lnSpc>
        <a:spcBef>
          <a:spcPct val="0"/>
        </a:spcBef>
        <a:buNone/>
        <a:defRPr sz="3400" b="1" i="0" kern="1200">
          <a:solidFill>
            <a:srgbClr val="E00034"/>
          </a:solidFill>
          <a:latin typeface="Rockwell"/>
          <a:ea typeface="+mj-ea"/>
          <a:cs typeface="Rockwell"/>
        </a:defRPr>
      </a:lvl1pPr>
    </p:titleStyle>
    <p:bodyStyle>
      <a:lvl1pPr marL="2286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1pPr>
      <a:lvl2pPr marL="4572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2pPr>
      <a:lvl3pPr marL="6858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3pPr>
      <a:lvl4pPr marL="9144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4pPr>
      <a:lvl5pPr marL="11430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920" y="237321"/>
            <a:ext cx="7948782" cy="103904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2919" y="1346907"/>
            <a:ext cx="7948784" cy="38483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73215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0" r:id="rId3"/>
    <p:sldLayoutId id="2147483668" r:id="rId4"/>
    <p:sldLayoutId id="2147483669" r:id="rId5"/>
    <p:sldLayoutId id="2147483670" r:id="rId6"/>
    <p:sldLayoutId id="2147483671" r:id="rId7"/>
  </p:sldLayoutIdLst>
  <p:timing>
    <p:tnLst>
      <p:par>
        <p:cTn id="1" dur="indefinite" restart="never" nodeType="tmRoot"/>
      </p:par>
    </p:tnLst>
  </p:timing>
  <p:txStyles>
    <p:titleStyle>
      <a:lvl1pPr algn="l" defTabSz="457200" rtl="0" eaLnBrk="1" latinLnBrk="0" hangingPunct="1">
        <a:lnSpc>
          <a:spcPct val="90000"/>
        </a:lnSpc>
        <a:spcBef>
          <a:spcPct val="0"/>
        </a:spcBef>
        <a:buNone/>
        <a:defRPr sz="3400" b="1" i="0" kern="1200">
          <a:solidFill>
            <a:srgbClr val="E00034"/>
          </a:solidFill>
          <a:latin typeface="Rockwell"/>
          <a:ea typeface="+mj-ea"/>
          <a:cs typeface="Rockwell"/>
        </a:defRPr>
      </a:lvl1pPr>
    </p:titleStyle>
    <p:bodyStyle>
      <a:lvl1pPr marL="2286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1pPr>
      <a:lvl2pPr marL="4572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2pPr>
      <a:lvl3pPr marL="6858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3pPr>
      <a:lvl4pPr marL="9144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4pPr>
      <a:lvl5pPr marL="11430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2920" y="237321"/>
            <a:ext cx="7948782" cy="1039041"/>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2919" y="1346907"/>
            <a:ext cx="7948784" cy="38483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7093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75" r:id="rId4"/>
    <p:sldLayoutId id="2147483676" r:id="rId5"/>
    <p:sldLayoutId id="2147483677" r:id="rId6"/>
    <p:sldLayoutId id="2147483678" r:id="rId7"/>
  </p:sldLayoutIdLst>
  <p:timing>
    <p:tnLst>
      <p:par>
        <p:cTn id="1" dur="indefinite" restart="never" nodeType="tmRoot"/>
      </p:par>
    </p:tnLst>
  </p:timing>
  <p:txStyles>
    <p:titleStyle>
      <a:lvl1pPr algn="l" defTabSz="457200" rtl="0" eaLnBrk="1" latinLnBrk="0" hangingPunct="1">
        <a:lnSpc>
          <a:spcPct val="90000"/>
        </a:lnSpc>
        <a:spcBef>
          <a:spcPct val="0"/>
        </a:spcBef>
        <a:buNone/>
        <a:defRPr sz="3400" b="1" i="0" kern="1200">
          <a:solidFill>
            <a:srgbClr val="E00034"/>
          </a:solidFill>
          <a:latin typeface="Rockwell"/>
          <a:ea typeface="+mj-ea"/>
          <a:cs typeface="Rockwell"/>
        </a:defRPr>
      </a:lvl1pPr>
    </p:titleStyle>
    <p:bodyStyle>
      <a:lvl1pPr marL="2286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1pPr>
      <a:lvl2pPr marL="4572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2pPr>
      <a:lvl3pPr marL="6858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3pPr>
      <a:lvl4pPr marL="9144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4pPr>
      <a:lvl5pPr marL="1143000" indent="-228600" algn="l" defTabSz="457200" rtl="0" eaLnBrk="1" latinLnBrk="0" hangingPunct="1">
        <a:lnSpc>
          <a:spcPct val="100000"/>
        </a:lnSpc>
        <a:spcBef>
          <a:spcPts val="600"/>
        </a:spcBef>
        <a:buClr>
          <a:srgbClr val="E00034"/>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061" y="521132"/>
            <a:ext cx="7847351" cy="4629937"/>
          </a:xfrm>
          <a:prstGeom prst="rect">
            <a:avLst/>
          </a:prstGeom>
        </p:spPr>
      </p:pic>
    </p:spTree>
    <p:extLst>
      <p:ext uri="{BB962C8B-B14F-4D97-AF65-F5344CB8AC3E}">
        <p14:creationId xmlns:p14="http://schemas.microsoft.com/office/powerpoint/2010/main" val="126244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ueva Std" pitchFamily="34" charset="0"/>
              </a:rPr>
              <a:t>         Power </a:t>
            </a:r>
            <a:r>
              <a:rPr lang="en-US" dirty="0">
                <a:latin typeface="Nueva Std" pitchFamily="34" charset="0"/>
              </a:rPr>
              <a:t>of </a:t>
            </a:r>
            <a:r>
              <a:rPr lang="en-US" dirty="0" smtClean="0">
                <a:latin typeface="Nueva Std" pitchFamily="34" charset="0"/>
              </a:rPr>
              <a:t>One</a:t>
            </a:r>
            <a:endParaRPr lang="en-US" dirty="0">
              <a:latin typeface="Nueva Std" pitchFamily="34" charset="0"/>
            </a:endParaRPr>
          </a:p>
        </p:txBody>
      </p:sp>
      <p:sp>
        <p:nvSpPr>
          <p:cNvPr id="3" name="Content Placeholder 2"/>
          <p:cNvSpPr>
            <a:spLocks noGrp="1"/>
          </p:cNvSpPr>
          <p:nvPr>
            <p:ph idx="1"/>
          </p:nvPr>
        </p:nvSpPr>
        <p:spPr>
          <a:xfrm>
            <a:off x="602919" y="1346907"/>
            <a:ext cx="4439012" cy="3848305"/>
          </a:xfrm>
        </p:spPr>
        <p:txBody>
          <a:bodyPr>
            <a:normAutofit/>
          </a:bodyPr>
          <a:lstStyle/>
          <a:p>
            <a:pPr algn="ctr"/>
            <a:r>
              <a:rPr lang="en-US" sz="2400" dirty="0">
                <a:latin typeface="Century Gothic" panose="020B0502020202020204" pitchFamily="34" charset="0"/>
              </a:rPr>
              <a:t>A national program designed to help students find and use their personal power. Members set their own goals, work to achieve them, and enjoy the results</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Picture 3" descr="Power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295" y="1346907"/>
            <a:ext cx="2743200" cy="1406513"/>
          </a:xfrm>
          <a:prstGeom prst="rect">
            <a:avLst/>
          </a:prstGeom>
        </p:spPr>
      </p:pic>
    </p:spTree>
    <p:extLst>
      <p:ext uri="{BB962C8B-B14F-4D97-AF65-F5344CB8AC3E}">
        <p14:creationId xmlns:p14="http://schemas.microsoft.com/office/powerpoint/2010/main" val="2364178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919" y="1794030"/>
            <a:ext cx="4440807" cy="3464650"/>
          </a:xfrm>
        </p:spPr>
        <p:txBody>
          <a:bodyPr>
            <a:normAutofit/>
          </a:bodyPr>
          <a:lstStyle/>
          <a:p>
            <a:pPr algn="ctr"/>
            <a:r>
              <a:rPr lang="en-US" sz="2400" dirty="0">
                <a:latin typeface="Century Gothic" panose="020B0502020202020204" pitchFamily="34" charset="0"/>
              </a:rPr>
              <a:t>A national peer education program that empowers </a:t>
            </a:r>
            <a:r>
              <a:rPr lang="en-US" sz="2400" dirty="0" smtClean="0">
                <a:latin typeface="Century Gothic" panose="020B0502020202020204" pitchFamily="34" charset="0"/>
              </a:rPr>
              <a:t>students </a:t>
            </a:r>
            <a:r>
              <a:rPr lang="en-US" sz="2400" dirty="0">
                <a:latin typeface="Century Gothic" panose="020B0502020202020204" pitchFamily="34" charset="0"/>
              </a:rPr>
              <a:t>with attitudes, skills, and resources in order to recognize, report, and reduce youth violence</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Picture 3" descr="S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552" y="1794030"/>
            <a:ext cx="2743200" cy="1858297"/>
          </a:xfrm>
          <a:prstGeom prst="rect">
            <a:avLst/>
          </a:prstGeom>
        </p:spPr>
      </p:pic>
      <p:sp>
        <p:nvSpPr>
          <p:cNvPr id="5" name="Title 1"/>
          <p:cNvSpPr txBox="1">
            <a:spLocks/>
          </p:cNvSpPr>
          <p:nvPr/>
        </p:nvSpPr>
        <p:spPr>
          <a:xfrm>
            <a:off x="591871" y="691521"/>
            <a:ext cx="7948782" cy="1039041"/>
          </a:xfrm>
          <a:prstGeom prst="rect">
            <a:avLst/>
          </a:prstGeom>
        </p:spPr>
        <p:txBody>
          <a:bodyPr vert="horz" lIns="91440" tIns="45720" rIns="91440" bIns="45720" rtlCol="0" anchor="b">
            <a:normAutofit/>
          </a:bodyPr>
          <a:lstStyle>
            <a:lvl1pPr algn="l" defTabSz="457200" rtl="0" eaLnBrk="1" latinLnBrk="0" hangingPunct="1">
              <a:lnSpc>
                <a:spcPct val="90000"/>
              </a:lnSpc>
              <a:spcBef>
                <a:spcPct val="0"/>
              </a:spcBef>
              <a:buNone/>
              <a:defRPr sz="3400" b="1" i="0" kern="1200">
                <a:solidFill>
                  <a:srgbClr val="E00034"/>
                </a:solidFill>
                <a:latin typeface="Rockwell"/>
                <a:ea typeface="+mj-ea"/>
                <a:cs typeface="Rockwell"/>
              </a:defRPr>
            </a:lvl1pPr>
          </a:lstStyle>
          <a:p>
            <a:pPr algn="ctr"/>
            <a:r>
              <a:rPr lang="en-US" dirty="0" smtClean="0">
                <a:latin typeface="Nueva Std" pitchFamily="34" charset="0"/>
              </a:rPr>
              <a:t>STOP </a:t>
            </a:r>
            <a:r>
              <a:rPr lang="en-US" dirty="0" smtClean="0">
                <a:latin typeface="Nueva Std" pitchFamily="34" charset="0"/>
              </a:rPr>
              <a:t>the </a:t>
            </a:r>
            <a:r>
              <a:rPr lang="en-US" dirty="0" smtClean="0">
                <a:latin typeface="Nueva Std" pitchFamily="34" charset="0"/>
              </a:rPr>
              <a:t>Violence</a:t>
            </a:r>
            <a:br>
              <a:rPr lang="en-US" dirty="0" smtClean="0">
                <a:latin typeface="Nueva Std" pitchFamily="34" charset="0"/>
              </a:rPr>
            </a:br>
            <a:r>
              <a:rPr lang="en-US" dirty="0" smtClean="0">
                <a:latin typeface="Nueva Std" pitchFamily="34" charset="0"/>
              </a:rPr>
              <a:t>Students </a:t>
            </a:r>
            <a:r>
              <a:rPr lang="en-US" dirty="0" smtClean="0">
                <a:latin typeface="Nueva Std" pitchFamily="34" charset="0"/>
              </a:rPr>
              <a:t>Taking on Prevention</a:t>
            </a:r>
            <a:endParaRPr lang="en-US" dirty="0">
              <a:latin typeface="Nueva Std" pitchFamily="34" charset="0"/>
            </a:endParaRPr>
          </a:p>
        </p:txBody>
      </p:sp>
    </p:spTree>
    <p:extLst>
      <p:ext uri="{BB962C8B-B14F-4D97-AF65-F5344CB8AC3E}">
        <p14:creationId xmlns:p14="http://schemas.microsoft.com/office/powerpoint/2010/main" val="391403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09" y="2300019"/>
            <a:ext cx="7948782" cy="1039041"/>
          </a:xfrm>
        </p:spPr>
        <p:txBody>
          <a:bodyPr anchor="ctr">
            <a:noAutofit/>
          </a:bodyPr>
          <a:lstStyle/>
          <a:p>
            <a:pPr algn="ctr"/>
            <a:r>
              <a:rPr lang="en-US" sz="4400" dirty="0" smtClean="0">
                <a:ln>
                  <a:solidFill>
                    <a:schemeClr val="tx1"/>
                  </a:solidFill>
                </a:ln>
                <a:effectLst>
                  <a:glow rad="228600">
                    <a:schemeClr val="accent2">
                      <a:satMod val="175000"/>
                      <a:alpha val="40000"/>
                    </a:schemeClr>
                  </a:glow>
                </a:effectLst>
                <a:latin typeface="Nueva Std" pitchFamily="34" charset="0"/>
              </a:rPr>
              <a:t>Which National Program interests  you?</a:t>
            </a:r>
            <a:endParaRPr lang="en-US" sz="4400" dirty="0">
              <a:ln>
                <a:solidFill>
                  <a:schemeClr val="tx1"/>
                </a:solidFill>
              </a:ln>
              <a:effectLst>
                <a:glow rad="228600">
                  <a:schemeClr val="accent2">
                    <a:satMod val="175000"/>
                    <a:alpha val="40000"/>
                  </a:schemeClr>
                </a:glow>
              </a:effectLst>
              <a:latin typeface="Nueva Std" pitchFamily="34" charset="0"/>
            </a:endParaRPr>
          </a:p>
        </p:txBody>
      </p:sp>
      <p:pic>
        <p:nvPicPr>
          <p:cNvPr id="3" name="Picture 2" descr="C:\Users\whitney.antons\AppData\Local\Microsoft\Windows\Temporary Internet Files\Content.IE5\YCSR39NW\question-marks2[1].jpg"/>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120577" y="3674784"/>
            <a:ext cx="2423160" cy="1962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292" y="239846"/>
            <a:ext cx="7472410" cy="1556455"/>
          </a:xfrm>
          <a:prstGeom prst="rect">
            <a:avLst/>
          </a:prstGeom>
          <a:noFill/>
        </p:spPr>
        <p:txBody>
          <a:bodyPr wrap="square" rtlCol="0">
            <a:prstTxWarp prst="textFadeDown">
              <a:avLst/>
            </a:prstTxWarp>
            <a:spAutoFit/>
          </a:bodyPr>
          <a:lstStyle/>
          <a:p>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chemeClr val="bg1">
                      <a:lumMod val="85000"/>
                    </a:schemeClr>
                  </a:outerShdw>
                </a:effectLst>
              </a:rPr>
              <a:t>Quiz Time</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chemeClr val="bg1">
                    <a:lumMod val="85000"/>
                  </a:schemeClr>
                </a:outerShdw>
              </a:effectLst>
            </a:endParaRPr>
          </a:p>
        </p:txBody>
      </p:sp>
    </p:spTree>
    <p:extLst>
      <p:ext uri="{BB962C8B-B14F-4D97-AF65-F5344CB8AC3E}">
        <p14:creationId xmlns:p14="http://schemas.microsoft.com/office/powerpoint/2010/main" val="2924961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ueva Std" pitchFamily="34" charset="0"/>
              </a:rPr>
              <a:t>B</a:t>
            </a:r>
            <a:r>
              <a:rPr lang="en-US" dirty="0" smtClean="0">
                <a:latin typeface="Nueva Std" pitchFamily="34" charset="0"/>
              </a:rPr>
              <a:t>e a </a:t>
            </a:r>
            <a:r>
              <a:rPr lang="en-US" sz="4800" dirty="0" smtClean="0">
                <a:latin typeface="Nueva Std" pitchFamily="34" charset="0"/>
              </a:rPr>
              <a:t>STAR</a:t>
            </a:r>
            <a:endParaRPr lang="en-US" sz="4800" dirty="0">
              <a:latin typeface="Nueva Std" pitchFamily="34" charset="0"/>
            </a:endParaRPr>
          </a:p>
        </p:txBody>
      </p:sp>
      <p:pic>
        <p:nvPicPr>
          <p:cNvPr id="4" name="Picture 3" descr="ST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13" y="320729"/>
            <a:ext cx="2070489" cy="1061406"/>
          </a:xfrm>
          <a:prstGeom prst="rect">
            <a:avLst/>
          </a:prstGeom>
        </p:spPr>
      </p:pic>
      <p:sp>
        <p:nvSpPr>
          <p:cNvPr id="3" name="Content Placeholder 2"/>
          <p:cNvSpPr>
            <a:spLocks noGrp="1"/>
          </p:cNvSpPr>
          <p:nvPr>
            <p:ph idx="1"/>
          </p:nvPr>
        </p:nvSpPr>
        <p:spPr>
          <a:xfrm>
            <a:off x="704522" y="1382135"/>
            <a:ext cx="7847180" cy="3742532"/>
          </a:xfrm>
        </p:spPr>
        <p:txBody>
          <a:bodyPr numCol="1" spcCol="0">
            <a:normAutofit fontScale="92500" lnSpcReduction="10000"/>
          </a:bodyPr>
          <a:lstStyle/>
          <a:p>
            <a:r>
              <a:rPr lang="en-US" dirty="0">
                <a:latin typeface="Century Gothic" panose="020B0502020202020204" pitchFamily="34" charset="0"/>
              </a:rPr>
              <a:t>STAR Events (Students Taking Action with Recognition) are competitive events in which members are recognized for proficiency and achievement in chapter and individual projects, leadership skills, and career preparation. </a:t>
            </a:r>
          </a:p>
          <a:p>
            <a:r>
              <a:rPr lang="en-US" dirty="0">
                <a:latin typeface="Century Gothic" panose="020B0502020202020204" pitchFamily="34" charset="0"/>
              </a:rPr>
              <a:t>FCCLA STAR Events offer individual skill development and application of learning through the following activities: </a:t>
            </a:r>
          </a:p>
          <a:p>
            <a:r>
              <a:rPr lang="en-US" dirty="0">
                <a:latin typeface="Century Gothic" panose="020B0502020202020204" pitchFamily="34" charset="0"/>
              </a:rPr>
              <a:t>• Cooperative: teams work to accomplish specific goals </a:t>
            </a:r>
          </a:p>
          <a:p>
            <a:r>
              <a:rPr lang="en-US" dirty="0">
                <a:latin typeface="Century Gothic" panose="020B0502020202020204" pitchFamily="34" charset="0"/>
              </a:rPr>
              <a:t>• Individualized: an individual member works alone to accomplish specific goals </a:t>
            </a:r>
          </a:p>
          <a:p>
            <a:r>
              <a:rPr lang="en-US" dirty="0">
                <a:latin typeface="Century Gothic" panose="020B0502020202020204" pitchFamily="34" charset="0"/>
              </a:rPr>
              <a:t>• Competitive: individual or team performance is measured by an established set of criteria </a:t>
            </a:r>
          </a:p>
          <a:p>
            <a:endParaRPr lang="en-US" dirty="0">
              <a:latin typeface="Century Gothic" panose="020B0502020202020204" pitchFamily="34" charset="0"/>
            </a:endParaRPr>
          </a:p>
          <a:p>
            <a:r>
              <a:rPr lang="en-US" dirty="0">
                <a:latin typeface="Century Gothic" panose="020B0502020202020204" pitchFamily="34" charset="0"/>
              </a:rPr>
              <a:t>STAR Events promote the FCCLA Mission to focus on the multiple roles of family member, wage earner, and community leader. Each event is designed to help members develop specific lifetime skills in character development, creative and critical thinking, interpersonal communication, practical knowledge, and career preparation. </a:t>
            </a:r>
            <a:endParaRPr lang="en-US" dirty="0">
              <a:latin typeface="Century Gothic" panose="020B0502020202020204" pitchFamily="34" charset="0"/>
            </a:endParaRPr>
          </a:p>
        </p:txBody>
      </p:sp>
    </p:spTree>
    <p:extLst>
      <p:ext uri="{BB962C8B-B14F-4D97-AF65-F5344CB8AC3E}">
        <p14:creationId xmlns:p14="http://schemas.microsoft.com/office/powerpoint/2010/main" val="1578610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Who is eligible to be a member</a:t>
            </a:r>
            <a:r>
              <a:rPr lang="en-US" dirty="0" smtClean="0">
                <a:latin typeface="+mj-lt"/>
              </a:rPr>
              <a:t>?</a:t>
            </a:r>
            <a:endParaRPr lang="en-US" dirty="0">
              <a:latin typeface="+mj-lt"/>
            </a:endParaRPr>
          </a:p>
        </p:txBody>
      </p:sp>
      <p:sp>
        <p:nvSpPr>
          <p:cNvPr id="3" name="Content Placeholder 2"/>
          <p:cNvSpPr>
            <a:spLocks noGrp="1"/>
          </p:cNvSpPr>
          <p:nvPr>
            <p:ph idx="1"/>
          </p:nvPr>
        </p:nvSpPr>
        <p:spPr>
          <a:xfrm>
            <a:off x="602920" y="1346907"/>
            <a:ext cx="7858974" cy="3848305"/>
          </a:xfrm>
        </p:spPr>
        <p:txBody>
          <a:bodyPr>
            <a:noAutofit/>
          </a:bodyPr>
          <a:lstStyle/>
          <a:p>
            <a:r>
              <a:rPr lang="en-US" sz="2000" dirty="0">
                <a:latin typeface="+mn-lt"/>
              </a:rPr>
              <a:t>Any student who is taking or has taken a course in Family and Consumer Sciences, or acceptable course as determined by the state </a:t>
            </a:r>
            <a:r>
              <a:rPr lang="en-US" sz="2000" dirty="0" smtClean="0">
                <a:latin typeface="+mn-lt"/>
              </a:rPr>
              <a:t>Department </a:t>
            </a:r>
            <a:r>
              <a:rPr lang="en-US" sz="2000" dirty="0">
                <a:latin typeface="+mn-lt"/>
              </a:rPr>
              <a:t>of </a:t>
            </a:r>
            <a:r>
              <a:rPr lang="en-US" sz="2000" dirty="0" smtClean="0">
                <a:latin typeface="+mn-lt"/>
              </a:rPr>
              <a:t>Education </a:t>
            </a:r>
            <a:r>
              <a:rPr lang="en-US" sz="2000" dirty="0">
                <a:latin typeface="+mn-lt"/>
              </a:rPr>
              <a:t>(middle school through grade 12), is eligible for active membership in an organized chapter within their school. Once the state </a:t>
            </a:r>
            <a:r>
              <a:rPr lang="en-US" sz="2000" dirty="0" smtClean="0">
                <a:latin typeface="+mn-lt"/>
              </a:rPr>
              <a:t>and </a:t>
            </a:r>
            <a:r>
              <a:rPr lang="en-US" sz="2000" dirty="0">
                <a:latin typeface="+mn-lt"/>
              </a:rPr>
              <a:t>national dues are paid, the student will be an official affiliated member. Affiliated members are eligible to hold office, make motions, and vote. Affiliated members can expect to receive </a:t>
            </a:r>
            <a:r>
              <a:rPr lang="en-US" sz="2000" i="1" dirty="0">
                <a:latin typeface="+mn-lt"/>
              </a:rPr>
              <a:t>Teen Times</a:t>
            </a:r>
            <a:r>
              <a:rPr lang="en-US" sz="2000" dirty="0">
                <a:latin typeface="+mn-lt"/>
              </a:rPr>
              <a:t> magazine, a membership card, and all the privileges that come with being a member </a:t>
            </a:r>
            <a:r>
              <a:rPr lang="en-US" sz="2000" dirty="0" smtClean="0">
                <a:latin typeface="+mn-lt"/>
              </a:rPr>
              <a:t>of </a:t>
            </a:r>
            <a:r>
              <a:rPr lang="en-US" sz="2000" dirty="0">
                <a:latin typeface="+mn-lt"/>
              </a:rPr>
              <a:t>the only Career and Technical Student Organization with family as its central focus</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221112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Nueva Std" pitchFamily="34" charset="0"/>
              </a:rPr>
              <a:t>As a member,  you will be able to:</a:t>
            </a:r>
            <a:endParaRPr lang="en-US" dirty="0">
              <a:latin typeface="Nueva St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4611402"/>
              </p:ext>
            </p:extLst>
          </p:nvPr>
        </p:nvGraphicFramePr>
        <p:xfrm>
          <a:off x="603249" y="1346200"/>
          <a:ext cx="8061065" cy="3732384"/>
        </p:xfrm>
        <a:graphic>
          <a:graphicData uri="http://schemas.openxmlformats.org/drawingml/2006/table">
            <a:tbl>
              <a:tblPr firstRow="1" bandRow="1">
                <a:tableStyleId>{2D5ABB26-0587-4C30-8999-92F81FD0307C}</a:tableStyleId>
              </a:tblPr>
              <a:tblGrid>
                <a:gridCol w="4538377"/>
                <a:gridCol w="3522688"/>
              </a:tblGrid>
              <a:tr h="497590">
                <a:tc>
                  <a:txBody>
                    <a:bodyPr/>
                    <a:lstStyle/>
                    <a:p>
                      <a:pPr algn="ctr"/>
                      <a:r>
                        <a:rPr lang="en-US" dirty="0" smtClean="0"/>
                        <a:t>Develop</a:t>
                      </a:r>
                      <a:r>
                        <a:rPr lang="en-US" baseline="0" dirty="0" smtClean="0"/>
                        <a:t> leadership skills</a:t>
                      </a:r>
                      <a:endParaRPr lang="en-US" dirty="0"/>
                    </a:p>
                  </a:txBody>
                  <a:tcPr anchor="ctr"/>
                </a:tc>
                <a:tc>
                  <a:txBody>
                    <a:bodyPr/>
                    <a:lstStyle/>
                    <a:p>
                      <a:pPr algn="ctr"/>
                      <a:r>
                        <a:rPr lang="en-US" dirty="0" smtClean="0"/>
                        <a:t>Strengthen home &amp; family life</a:t>
                      </a:r>
                      <a:endParaRPr lang="en-US" dirty="0"/>
                    </a:p>
                  </a:txBody>
                  <a:tcPr anchor="ctr"/>
                </a:tc>
              </a:tr>
              <a:tr h="486514">
                <a:tc>
                  <a:txBody>
                    <a:bodyPr/>
                    <a:lstStyle/>
                    <a:p>
                      <a:pPr algn="ctr"/>
                      <a:r>
                        <a:rPr lang="en-US" dirty="0" smtClean="0"/>
                        <a:t>Meet new people</a:t>
                      </a:r>
                      <a:endParaRPr lang="en-US" dirty="0"/>
                    </a:p>
                  </a:txBody>
                  <a:tcPr anchor="ctr"/>
                </a:tc>
                <a:tc>
                  <a:txBody>
                    <a:bodyPr/>
                    <a:lstStyle/>
                    <a:p>
                      <a:pPr algn="ctr"/>
                      <a:r>
                        <a:rPr lang="en-US" dirty="0" smtClean="0"/>
                        <a:t>Travel</a:t>
                      </a:r>
                      <a:endParaRPr lang="en-US" dirty="0"/>
                    </a:p>
                  </a:txBody>
                  <a:tcPr anchor="ctr"/>
                </a:tc>
              </a:tr>
              <a:tr h="457200">
                <a:tc rowSpan="2">
                  <a:txBody>
                    <a:bodyPr/>
                    <a:lstStyle/>
                    <a:p>
                      <a:pPr algn="ctr"/>
                      <a:r>
                        <a:rPr lang="en-US" dirty="0" smtClean="0"/>
                        <a:t>Compete at district, state, &amp;</a:t>
                      </a:r>
                      <a:r>
                        <a:rPr lang="en-US" baseline="0" dirty="0" smtClean="0"/>
                        <a:t> national competitions</a:t>
                      </a:r>
                      <a:endParaRPr lang="en-US" dirty="0"/>
                    </a:p>
                  </a:txBody>
                  <a:tcPr anchor="ctr"/>
                </a:tc>
                <a:tc>
                  <a:txBody>
                    <a:bodyPr/>
                    <a:lstStyle/>
                    <a:p>
                      <a:pPr algn="ctr"/>
                      <a:r>
                        <a:rPr lang="en-US" dirty="0" smtClean="0"/>
                        <a:t>Improve self-esteem</a:t>
                      </a:r>
                      <a:endParaRPr lang="en-US" dirty="0"/>
                    </a:p>
                  </a:txBody>
                  <a:tcPr anchor="ctr"/>
                </a:tc>
              </a:tr>
              <a:tr h="457200">
                <a:tc vMerge="1">
                  <a:txBody>
                    <a:bodyPr/>
                    <a:lstStyle/>
                    <a:p>
                      <a:endParaRPr lang="en-US"/>
                    </a:p>
                  </a:txBody>
                  <a:tcPr/>
                </a:tc>
                <a:tc>
                  <a:txBody>
                    <a:bodyPr/>
                    <a:lstStyle/>
                    <a:p>
                      <a:pPr algn="ctr"/>
                      <a:r>
                        <a:rPr lang="en-US" dirty="0" smtClean="0"/>
                        <a:t>Have</a:t>
                      </a:r>
                      <a:r>
                        <a:rPr lang="en-US" baseline="0" dirty="0" smtClean="0"/>
                        <a:t> several scholarship opportunities</a:t>
                      </a:r>
                      <a:endParaRPr lang="en-US" dirty="0"/>
                    </a:p>
                  </a:txBody>
                  <a:tcPr anchor="ctr"/>
                </a:tc>
              </a:tr>
              <a:tr h="370840">
                <a:tc>
                  <a:txBody>
                    <a:bodyPr/>
                    <a:lstStyle/>
                    <a:p>
                      <a:pPr algn="ctr"/>
                      <a:r>
                        <a:rPr lang="en-US" dirty="0" smtClean="0"/>
                        <a:t>Travel to new places with your</a:t>
                      </a:r>
                      <a:r>
                        <a:rPr lang="en-US" baseline="0" dirty="0" smtClean="0"/>
                        <a:t> chapter</a:t>
                      </a:r>
                      <a:endParaRPr lang="en-US" dirty="0"/>
                    </a:p>
                  </a:txBody>
                  <a:tcPr anchor="ctr"/>
                </a:tc>
                <a:tc>
                  <a:txBody>
                    <a:bodyPr/>
                    <a:lstStyle/>
                    <a:p>
                      <a:pPr algn="ctr"/>
                      <a:r>
                        <a:rPr lang="en-US" dirty="0" smtClean="0"/>
                        <a:t>Practice creative and critical thinking</a:t>
                      </a:r>
                      <a:endParaRPr lang="en-US" dirty="0"/>
                    </a:p>
                  </a:txBody>
                  <a:tcPr anchor="ctr"/>
                </a:tc>
              </a:tr>
              <a:tr h="370840">
                <a:tc>
                  <a:txBody>
                    <a:bodyPr/>
                    <a:lstStyle/>
                    <a:p>
                      <a:pPr algn="ctr"/>
                      <a:r>
                        <a:rPr lang="en-US" dirty="0" smtClean="0"/>
                        <a:t>Complete service projects to benefit the community</a:t>
                      </a:r>
                      <a:endParaRPr lang="en-US" dirty="0"/>
                    </a:p>
                  </a:txBody>
                  <a:tcPr anchor="ctr"/>
                </a:tc>
                <a:tc>
                  <a:txBody>
                    <a:bodyPr/>
                    <a:lstStyle/>
                    <a:p>
                      <a:pPr algn="ctr"/>
                      <a:r>
                        <a:rPr lang="en-US" dirty="0" smtClean="0"/>
                        <a:t>College &amp;</a:t>
                      </a:r>
                      <a:r>
                        <a:rPr lang="en-US" baseline="0" dirty="0" smtClean="0"/>
                        <a:t> career preparation</a:t>
                      </a:r>
                      <a:endParaRPr lang="en-US" dirty="0"/>
                    </a:p>
                  </a:txBody>
                  <a:tcPr anchor="ctr"/>
                </a:tc>
              </a:tr>
              <a:tr h="370840">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94799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ueva Std" pitchFamily="34" charset="0"/>
              </a:rPr>
              <a:t>How to Join?</a:t>
            </a:r>
            <a:endParaRPr lang="en-US" dirty="0">
              <a:latin typeface="Nueva Std" pitchFamily="34" charset="0"/>
            </a:endParaRPr>
          </a:p>
        </p:txBody>
      </p:sp>
      <p:sp>
        <p:nvSpPr>
          <p:cNvPr id="3" name="Content Placeholder 2"/>
          <p:cNvSpPr>
            <a:spLocks noGrp="1"/>
          </p:cNvSpPr>
          <p:nvPr>
            <p:ph idx="1"/>
          </p:nvPr>
        </p:nvSpPr>
        <p:spPr/>
        <p:txBody>
          <a:bodyPr>
            <a:normAutofit/>
          </a:bodyPr>
          <a:lstStyle/>
          <a:p>
            <a:r>
              <a:rPr lang="en-US" sz="3600" b="1" dirty="0" smtClean="0">
                <a:latin typeface="+mn-lt"/>
              </a:rPr>
              <a:t>Enroll in a FACS class</a:t>
            </a:r>
          </a:p>
          <a:p>
            <a:pPr algn="ctr"/>
            <a:endParaRPr lang="en-US" sz="3600" b="1" dirty="0" smtClean="0">
              <a:latin typeface="+mn-lt"/>
            </a:endParaRPr>
          </a:p>
          <a:p>
            <a:r>
              <a:rPr lang="en-US" sz="3600" b="1" dirty="0" smtClean="0">
                <a:latin typeface="+mn-lt"/>
              </a:rPr>
              <a:t>Pay your dues</a:t>
            </a:r>
          </a:p>
          <a:p>
            <a:pPr algn="ctr"/>
            <a:endParaRPr lang="en-US" sz="3600" b="1" dirty="0">
              <a:latin typeface="+mn-lt"/>
            </a:endParaRPr>
          </a:p>
          <a:p>
            <a:r>
              <a:rPr lang="en-US" sz="3600" b="1" dirty="0" smtClean="0">
                <a:latin typeface="+mn-lt"/>
              </a:rPr>
              <a:t>Get involved</a:t>
            </a:r>
            <a:endParaRPr lang="en-US" sz="3600" b="1" dirty="0">
              <a:latin typeface="+mn-lt"/>
            </a:endParaRPr>
          </a:p>
        </p:txBody>
      </p:sp>
      <p:sp>
        <p:nvSpPr>
          <p:cNvPr id="4" name="Action Button: Custom 3">
            <a:hlinkClick r:id="" action="ppaction://noaction" highlightClick="1"/>
          </p:cNvPr>
          <p:cNvSpPr/>
          <p:nvPr/>
        </p:nvSpPr>
        <p:spPr>
          <a:xfrm>
            <a:off x="7779895" y="1573967"/>
            <a:ext cx="479685" cy="479685"/>
          </a:xfrm>
          <a:prstGeom prst="actionButtonBlank">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ction Button: Custom 4">
            <a:hlinkClick r:id="" action="ppaction://noaction" highlightClick="1"/>
          </p:cNvPr>
          <p:cNvSpPr/>
          <p:nvPr/>
        </p:nvSpPr>
        <p:spPr>
          <a:xfrm>
            <a:off x="7779895" y="2642026"/>
            <a:ext cx="479685" cy="479685"/>
          </a:xfrm>
          <a:prstGeom prst="actionButtonBlank">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 action="ppaction://noaction" highlightClick="1"/>
          </p:cNvPr>
          <p:cNvSpPr/>
          <p:nvPr/>
        </p:nvSpPr>
        <p:spPr>
          <a:xfrm>
            <a:off x="7782395" y="3944887"/>
            <a:ext cx="479685" cy="479685"/>
          </a:xfrm>
          <a:prstGeom prst="actionButtonBlank">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C:\Users\whitney.antons\AppData\Local\Microsoft\Windows\Temporary Internet Files\Content.IE5\E6YL86UR\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395" y="1469064"/>
            <a:ext cx="598449" cy="566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hitney.antons\AppData\Local\Microsoft\Windows\Temporary Internet Files\Content.IE5\E6YL86UR\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019" y="2576824"/>
            <a:ext cx="598449" cy="566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whitney.antons\AppData\Local\Microsoft\Windows\Temporary Internet Files\Content.IE5\E6YL86UR\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315" y="3859736"/>
            <a:ext cx="598449" cy="56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8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Nueva Std" pitchFamily="34" charset="0"/>
              </a:rPr>
              <a:t>For More Information, Contact:</a:t>
            </a:r>
            <a:endParaRPr lang="en-US" dirty="0">
              <a:latin typeface="Nueva Std" pitchFamily="34" charset="0"/>
            </a:endParaRPr>
          </a:p>
        </p:txBody>
      </p:sp>
      <p:sp>
        <p:nvSpPr>
          <p:cNvPr id="4" name="Content Placeholder 2"/>
          <p:cNvSpPr txBox="1">
            <a:spLocks/>
          </p:cNvSpPr>
          <p:nvPr/>
        </p:nvSpPr>
        <p:spPr>
          <a:xfrm>
            <a:off x="602919" y="1430286"/>
            <a:ext cx="7948784" cy="3662522"/>
          </a:xfrm>
          <a:prstGeom prst="rect">
            <a:avLst/>
          </a:prstGeom>
        </p:spPr>
        <p:txBody>
          <a:bodyPr vert="horz" lIns="91440" tIns="45720" rIns="91440" bIns="45720" numCol="1" spcCol="457200" rtlCol="0">
            <a:normAutofit/>
          </a:bodyPr>
          <a:lstStyle>
            <a:lvl1pPr marL="0" indent="0" algn="l" defTabSz="457200" rtl="0" eaLnBrk="1" latinLnBrk="0" hangingPunct="1">
              <a:lnSpc>
                <a:spcPct val="100000"/>
              </a:lnSpc>
              <a:spcBef>
                <a:spcPts val="600"/>
              </a:spcBef>
              <a:buClr>
                <a:srgbClr val="E00034"/>
              </a:buClr>
              <a:buFontTx/>
              <a:buNone/>
              <a:defRPr sz="1600" kern="1200">
                <a:solidFill>
                  <a:schemeClr val="tx1"/>
                </a:solidFill>
                <a:latin typeface="Arial"/>
                <a:ea typeface="+mn-ea"/>
                <a:cs typeface="Arial"/>
              </a:defRPr>
            </a:lvl1pPr>
            <a:lvl2pPr marL="228600" indent="0" algn="l" defTabSz="457200" rtl="0" eaLnBrk="1" latinLnBrk="0" hangingPunct="1">
              <a:lnSpc>
                <a:spcPct val="100000"/>
              </a:lnSpc>
              <a:spcBef>
                <a:spcPts val="600"/>
              </a:spcBef>
              <a:buClr>
                <a:srgbClr val="E00034"/>
              </a:buClr>
              <a:buFontTx/>
              <a:buNone/>
              <a:defRPr sz="1600" kern="1200">
                <a:solidFill>
                  <a:schemeClr val="tx1"/>
                </a:solidFill>
                <a:latin typeface="Arial"/>
                <a:ea typeface="+mn-ea"/>
                <a:cs typeface="Arial"/>
              </a:defRPr>
            </a:lvl2pPr>
            <a:lvl3pPr marL="457200" indent="0" algn="l" defTabSz="457200" rtl="0" eaLnBrk="1" latinLnBrk="0" hangingPunct="1">
              <a:lnSpc>
                <a:spcPct val="100000"/>
              </a:lnSpc>
              <a:spcBef>
                <a:spcPts val="600"/>
              </a:spcBef>
              <a:buClr>
                <a:srgbClr val="E00034"/>
              </a:buClr>
              <a:buFontTx/>
              <a:buNone/>
              <a:defRPr sz="1600" kern="1200">
                <a:solidFill>
                  <a:schemeClr val="tx1"/>
                </a:solidFill>
                <a:latin typeface="Arial"/>
                <a:ea typeface="+mn-ea"/>
                <a:cs typeface="Arial"/>
              </a:defRPr>
            </a:lvl3pPr>
            <a:lvl4pPr marL="685800" indent="0" algn="l" defTabSz="457200" rtl="0" eaLnBrk="1" latinLnBrk="0" hangingPunct="1">
              <a:lnSpc>
                <a:spcPct val="100000"/>
              </a:lnSpc>
              <a:spcBef>
                <a:spcPts val="600"/>
              </a:spcBef>
              <a:buClr>
                <a:srgbClr val="E00034"/>
              </a:buClr>
              <a:buFontTx/>
              <a:buNone/>
              <a:defRPr sz="1600" kern="1200">
                <a:solidFill>
                  <a:schemeClr val="tx1"/>
                </a:solidFill>
                <a:latin typeface="Arial"/>
                <a:ea typeface="+mn-ea"/>
                <a:cs typeface="Arial"/>
              </a:defRPr>
            </a:lvl4pPr>
            <a:lvl5pPr marL="914400" indent="0" algn="l" defTabSz="457200" rtl="0" eaLnBrk="1" latinLnBrk="0" hangingPunct="1">
              <a:lnSpc>
                <a:spcPct val="100000"/>
              </a:lnSpc>
              <a:spcBef>
                <a:spcPts val="600"/>
              </a:spcBef>
              <a:buClr>
                <a:srgbClr val="E00034"/>
              </a:buClr>
              <a:buFontTx/>
              <a:buNone/>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latin typeface="Century Gothic" panose="020B0502020202020204" pitchFamily="34" charset="0"/>
            </a:endParaRPr>
          </a:p>
        </p:txBody>
      </p:sp>
      <p:sp>
        <p:nvSpPr>
          <p:cNvPr id="3" name="TextBox 2"/>
          <p:cNvSpPr txBox="1"/>
          <p:nvPr/>
        </p:nvSpPr>
        <p:spPr>
          <a:xfrm>
            <a:off x="809469" y="1573967"/>
            <a:ext cx="7742233" cy="1815882"/>
          </a:xfrm>
          <a:prstGeom prst="rect">
            <a:avLst/>
          </a:prstGeom>
          <a:noFill/>
        </p:spPr>
        <p:txBody>
          <a:bodyPr wrap="square" rtlCol="0">
            <a:spAutoFit/>
          </a:bodyPr>
          <a:lstStyle/>
          <a:p>
            <a:pPr algn="ctr"/>
            <a:r>
              <a:rPr lang="en-US" sz="2800" dirty="0" smtClean="0">
                <a:solidFill>
                  <a:schemeClr val="bg1">
                    <a:lumMod val="50000"/>
                  </a:schemeClr>
                </a:solidFill>
                <a:latin typeface="Century Gothic" panose="020B0502020202020204" pitchFamily="34" charset="0"/>
              </a:rPr>
              <a:t>Adviser Name</a:t>
            </a:r>
          </a:p>
          <a:p>
            <a:pPr algn="ctr"/>
            <a:r>
              <a:rPr lang="en-US" sz="2800" dirty="0" smtClean="0">
                <a:solidFill>
                  <a:schemeClr val="bg1">
                    <a:lumMod val="50000"/>
                  </a:schemeClr>
                </a:solidFill>
                <a:latin typeface="Century Gothic" panose="020B0502020202020204" pitchFamily="34" charset="0"/>
              </a:rPr>
              <a:t>Adviser School</a:t>
            </a:r>
          </a:p>
          <a:p>
            <a:pPr algn="ctr"/>
            <a:r>
              <a:rPr lang="en-US" sz="2800" dirty="0" smtClean="0">
                <a:solidFill>
                  <a:schemeClr val="bg1">
                    <a:lumMod val="50000"/>
                  </a:schemeClr>
                </a:solidFill>
                <a:latin typeface="Century Gothic" panose="020B0502020202020204" pitchFamily="34" charset="0"/>
              </a:rPr>
              <a:t>Adviser Email</a:t>
            </a:r>
          </a:p>
          <a:p>
            <a:pPr algn="ctr"/>
            <a:r>
              <a:rPr lang="en-US" sz="2800" dirty="0" smtClean="0">
                <a:solidFill>
                  <a:schemeClr val="bg1">
                    <a:lumMod val="50000"/>
                  </a:schemeClr>
                </a:solidFill>
                <a:latin typeface="Century Gothic" panose="020B0502020202020204" pitchFamily="34" charset="0"/>
              </a:rPr>
              <a:t>Adviser Phone </a:t>
            </a:r>
            <a:endParaRPr lang="en-US" sz="28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1817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latin typeface="Nueva Std" pitchFamily="34" charset="0"/>
              </a:rPr>
              <a:t>FCCLA’s Mission</a:t>
            </a:r>
            <a:endParaRPr lang="en-US" dirty="0">
              <a:latin typeface="Nueva Std" pitchFamily="34" charset="0"/>
            </a:endParaRPr>
          </a:p>
        </p:txBody>
      </p:sp>
      <p:sp>
        <p:nvSpPr>
          <p:cNvPr id="3" name="Content Placeholder 2"/>
          <p:cNvSpPr>
            <a:spLocks noGrp="1"/>
          </p:cNvSpPr>
          <p:nvPr>
            <p:ph idx="1"/>
          </p:nvPr>
        </p:nvSpPr>
        <p:spPr/>
        <p:txBody>
          <a:bodyPr>
            <a:normAutofit/>
          </a:bodyPr>
          <a:lstStyle/>
          <a:p>
            <a:pPr algn="ctr"/>
            <a:r>
              <a:rPr lang="en-US" sz="2400" dirty="0">
                <a:latin typeface="+mn-lt"/>
              </a:rPr>
              <a:t>To promote personal growth and leadership development through Family and Consumer Sciences education. Focusing on the multiple roles of family member, wage earner, and community leader, members develop skills for life through character development, creative and critical thinking, interpersonal communications, practical knowledge, and career preparation</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94063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Nueva Std" pitchFamily="34" charset="0"/>
              </a:rPr>
              <a:t>Fun Facts:</a:t>
            </a:r>
            <a:endParaRPr lang="en-US" dirty="0">
              <a:latin typeface="Nueva Std" pitchFamily="34" charset="0"/>
            </a:endParaRPr>
          </a:p>
        </p:txBody>
      </p:sp>
      <p:sp>
        <p:nvSpPr>
          <p:cNvPr id="3" name="Content Placeholder 2"/>
          <p:cNvSpPr>
            <a:spLocks noGrp="1"/>
          </p:cNvSpPr>
          <p:nvPr>
            <p:ph idx="1"/>
          </p:nvPr>
        </p:nvSpPr>
        <p:spPr/>
        <p:txBody>
          <a:bodyPr>
            <a:normAutofit fontScale="92500" lnSpcReduction="10000"/>
          </a:bodyPr>
          <a:lstStyle/>
          <a:p>
            <a:pPr marL="285750" indent="-285750">
              <a:lnSpc>
                <a:spcPct val="150000"/>
              </a:lnSpc>
              <a:buFont typeface="Wingdings" panose="05000000000000000000" pitchFamily="2" charset="2"/>
              <a:buChar char="q"/>
            </a:pPr>
            <a:r>
              <a:rPr lang="en-US" sz="2000" dirty="0" smtClean="0">
                <a:latin typeface="+mn-lt"/>
              </a:rPr>
              <a:t>FCCLA stands for Family, Career and Community Leaders of America</a:t>
            </a:r>
          </a:p>
          <a:p>
            <a:pPr marL="285750" indent="-285750">
              <a:lnSpc>
                <a:spcPct val="150000"/>
              </a:lnSpc>
              <a:buFont typeface="Wingdings" panose="05000000000000000000" pitchFamily="2" charset="2"/>
              <a:buChar char="q"/>
            </a:pPr>
            <a:r>
              <a:rPr lang="en-US" sz="2000" dirty="0" smtClean="0">
                <a:latin typeface="+mn-lt"/>
              </a:rPr>
              <a:t>FCCLA is a national student organization that helps men and women become strong leaders in their families, careers and communities</a:t>
            </a:r>
          </a:p>
          <a:p>
            <a:pPr marL="285750" indent="-285750">
              <a:lnSpc>
                <a:spcPct val="150000"/>
              </a:lnSpc>
              <a:buFont typeface="Wingdings" panose="05000000000000000000" pitchFamily="2" charset="2"/>
              <a:buChar char="q"/>
            </a:pPr>
            <a:r>
              <a:rPr lang="en-US" sz="2000" dirty="0" smtClean="0">
                <a:latin typeface="+mn-lt"/>
              </a:rPr>
              <a:t>FCCLA is a Career and Technical Student Organization (CTSO)</a:t>
            </a:r>
          </a:p>
          <a:p>
            <a:pPr marL="285750" indent="-285750">
              <a:lnSpc>
                <a:spcPct val="150000"/>
              </a:lnSpc>
              <a:buFont typeface="Wingdings" panose="05000000000000000000" pitchFamily="2" charset="2"/>
              <a:buChar char="q"/>
            </a:pPr>
            <a:r>
              <a:rPr lang="en-US" sz="2000" dirty="0" smtClean="0">
                <a:latin typeface="+mn-lt"/>
              </a:rPr>
              <a:t>FCCLA is the only CTSO that has family as the central focus</a:t>
            </a:r>
          </a:p>
          <a:p>
            <a:pPr marL="285750" indent="-285750">
              <a:lnSpc>
                <a:spcPct val="150000"/>
              </a:lnSpc>
              <a:buFont typeface="Wingdings" panose="05000000000000000000" pitchFamily="2" charset="2"/>
              <a:buChar char="q"/>
            </a:pPr>
            <a:r>
              <a:rPr lang="en-US" sz="2000" dirty="0" smtClean="0">
                <a:latin typeface="+mn-lt"/>
              </a:rPr>
              <a:t>FCCLA’s tagline is: The Ultimate Leadership Experience</a:t>
            </a:r>
          </a:p>
          <a:p>
            <a:endParaRPr lang="en-US" dirty="0" smtClean="0"/>
          </a:p>
          <a:p>
            <a:pPr marL="285750" indent="-285750">
              <a:buFont typeface="Wingdings" panose="05000000000000000000" pitchFamily="2" charset="2"/>
              <a:buChar char="q"/>
            </a:pPr>
            <a:endParaRPr lang="en-US" dirty="0" smtClean="0"/>
          </a:p>
        </p:txBody>
      </p:sp>
    </p:spTree>
    <p:extLst>
      <p:ext uri="{BB962C8B-B14F-4D97-AF65-F5344CB8AC3E}">
        <p14:creationId xmlns:p14="http://schemas.microsoft.com/office/powerpoint/2010/main" val="4030322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20" y="2275983"/>
            <a:ext cx="7948782" cy="1039041"/>
          </a:xfrm>
        </p:spPr>
        <p:txBody>
          <a:bodyPr anchor="ctr">
            <a:noAutofit/>
          </a:bodyPr>
          <a:lstStyle/>
          <a:p>
            <a:pPr algn="ctr"/>
            <a:r>
              <a:rPr lang="en-US" sz="7200" dirty="0" smtClean="0">
                <a:ln>
                  <a:solidFill>
                    <a:schemeClr val="tx1"/>
                  </a:solidFill>
                </a:ln>
                <a:effectLst>
                  <a:glow rad="228600">
                    <a:schemeClr val="accent2">
                      <a:satMod val="175000"/>
                      <a:alpha val="40000"/>
                    </a:schemeClr>
                  </a:glow>
                </a:effectLst>
                <a:latin typeface="+mj-lt"/>
              </a:rPr>
              <a:t>What is a CTSO?</a:t>
            </a:r>
            <a:endParaRPr lang="en-US" sz="7200" dirty="0">
              <a:ln>
                <a:solidFill>
                  <a:schemeClr val="tx1"/>
                </a:solidFill>
              </a:ln>
              <a:effectLst>
                <a:glow rad="228600">
                  <a:schemeClr val="accent2">
                    <a:satMod val="175000"/>
                    <a:alpha val="40000"/>
                  </a:schemeClr>
                </a:glow>
              </a:effectLst>
              <a:latin typeface="+mj-lt"/>
            </a:endParaRPr>
          </a:p>
        </p:txBody>
      </p:sp>
      <p:pic>
        <p:nvPicPr>
          <p:cNvPr id="1026" name="Picture 2" descr="C:\Users\whitney.antons\AppData\Local\Microsoft\Windows\Temporary Internet Files\Content.IE5\YCSR39NW\question-marks2[1].jpg"/>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120577" y="3315024"/>
            <a:ext cx="2423160" cy="1962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9292" y="719526"/>
            <a:ext cx="7472410" cy="1556455"/>
          </a:xfrm>
          <a:prstGeom prst="rect">
            <a:avLst/>
          </a:prstGeom>
          <a:noFill/>
        </p:spPr>
        <p:txBody>
          <a:bodyPr wrap="square" rtlCol="0">
            <a:prstTxWarp prst="textFadeDown">
              <a:avLst/>
            </a:prstTxWarp>
            <a:spAutoFit/>
          </a:bodyPr>
          <a:lstStyle/>
          <a:p>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Quiz Time</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90312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National </a:t>
            </a:r>
            <a:r>
              <a:rPr lang="en-US" dirty="0" smtClean="0">
                <a:latin typeface="+mj-lt"/>
              </a:rPr>
              <a:t>Programs</a:t>
            </a:r>
            <a:endParaRPr lang="en-US" dirty="0">
              <a:latin typeface="+mj-lt"/>
            </a:endParaRPr>
          </a:p>
        </p:txBody>
      </p:sp>
      <p:sp>
        <p:nvSpPr>
          <p:cNvPr id="3" name="Content Placeholder 2"/>
          <p:cNvSpPr>
            <a:spLocks noGrp="1"/>
          </p:cNvSpPr>
          <p:nvPr>
            <p:ph idx="1"/>
          </p:nvPr>
        </p:nvSpPr>
        <p:spPr/>
        <p:txBody>
          <a:bodyPr>
            <a:normAutofit/>
          </a:bodyPr>
          <a:lstStyle/>
          <a:p>
            <a:pPr algn="ctr"/>
            <a:r>
              <a:rPr lang="en-US" sz="2400" dirty="0">
                <a:latin typeface="+mn-lt"/>
              </a:rPr>
              <a:t>FCCLA provides a menu of programs with </a:t>
            </a:r>
            <a:endParaRPr lang="en-US" sz="2400" dirty="0" smtClean="0">
              <a:latin typeface="+mn-lt"/>
            </a:endParaRPr>
          </a:p>
          <a:p>
            <a:pPr algn="ctr"/>
            <a:r>
              <a:rPr lang="en-US" sz="2400" dirty="0" smtClean="0">
                <a:latin typeface="+mn-lt"/>
              </a:rPr>
              <a:t>ready-to-use </a:t>
            </a:r>
            <a:r>
              <a:rPr lang="en-US" sz="2400" dirty="0">
                <a:latin typeface="+mn-lt"/>
              </a:rPr>
              <a:t>materials to guide students through creating and carrying out projects. </a:t>
            </a:r>
            <a:r>
              <a:rPr lang="en-US" sz="2400" dirty="0" smtClean="0">
                <a:latin typeface="+mn-lt"/>
              </a:rPr>
              <a:t>The national </a:t>
            </a:r>
            <a:r>
              <a:rPr lang="en-US" sz="2400" dirty="0">
                <a:latin typeface="+mn-lt"/>
              </a:rPr>
              <a:t>programs encourage members to enhance their personal growth and </a:t>
            </a:r>
            <a:r>
              <a:rPr lang="en-US" sz="2400" dirty="0" smtClean="0">
                <a:latin typeface="+mn-lt"/>
              </a:rPr>
              <a:t>leadership development skills</a:t>
            </a:r>
            <a:r>
              <a:rPr lang="en-US" sz="2400" dirty="0">
                <a:latin typeface="+mn-lt"/>
              </a:rPr>
              <a:t>. As students plan projects and execute ideas, they experience the satisfaction of making a difference in their own lives, their families, their </a:t>
            </a:r>
            <a:r>
              <a:rPr lang="en-US" sz="2400" dirty="0" smtClean="0">
                <a:latin typeface="+mn-lt"/>
              </a:rPr>
              <a:t>schools, </a:t>
            </a:r>
            <a:r>
              <a:rPr lang="en-US" sz="2400" dirty="0">
                <a:latin typeface="+mn-lt"/>
              </a:rPr>
              <a:t>and their communities</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066590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ueva Std" pitchFamily="34" charset="0"/>
              </a:rPr>
              <a:t>Career </a:t>
            </a:r>
            <a:r>
              <a:rPr lang="en-US" dirty="0" smtClean="0">
                <a:latin typeface="Nueva Std" pitchFamily="34" charset="0"/>
              </a:rPr>
              <a:t>Connection</a:t>
            </a:r>
            <a:endParaRPr lang="en-US" dirty="0">
              <a:latin typeface="Nueva Std" pitchFamily="34" charset="0"/>
            </a:endParaRPr>
          </a:p>
        </p:txBody>
      </p:sp>
      <p:sp>
        <p:nvSpPr>
          <p:cNvPr id="3" name="Content Placeholder 2"/>
          <p:cNvSpPr>
            <a:spLocks noGrp="1"/>
          </p:cNvSpPr>
          <p:nvPr>
            <p:ph idx="1"/>
          </p:nvPr>
        </p:nvSpPr>
        <p:spPr>
          <a:xfrm>
            <a:off x="602918" y="1346907"/>
            <a:ext cx="4898471" cy="3848305"/>
          </a:xfrm>
        </p:spPr>
        <p:txBody>
          <a:bodyPr>
            <a:normAutofit/>
          </a:bodyPr>
          <a:lstStyle/>
          <a:p>
            <a:r>
              <a:rPr lang="en-US" dirty="0">
                <a:latin typeface="Century Gothic" panose="020B0502020202020204" pitchFamily="34" charset="0"/>
              </a:rPr>
              <a:t>A national program that guides </a:t>
            </a:r>
            <a:r>
              <a:rPr lang="en-US" dirty="0" smtClean="0">
                <a:latin typeface="Century Gothic" panose="020B0502020202020204" pitchFamily="34" charset="0"/>
              </a:rPr>
              <a:t>students </a:t>
            </a:r>
            <a:r>
              <a:rPr lang="en-US" dirty="0">
                <a:latin typeface="Century Gothic" panose="020B0502020202020204" pitchFamily="34" charset="0"/>
              </a:rPr>
              <a:t>to link their </a:t>
            </a:r>
            <a:r>
              <a:rPr lang="en-US" dirty="0" smtClean="0">
                <a:latin typeface="Century Gothic" panose="020B0502020202020204" pitchFamily="34" charset="0"/>
              </a:rPr>
              <a:t>options </a:t>
            </a:r>
            <a:r>
              <a:rPr lang="en-US" dirty="0">
                <a:latin typeface="Century Gothic" panose="020B0502020202020204" pitchFamily="34" charset="0"/>
              </a:rPr>
              <a:t>and skills for success </a:t>
            </a:r>
            <a:r>
              <a:rPr lang="en-US" dirty="0" smtClean="0">
                <a:latin typeface="Century Gothic" panose="020B0502020202020204" pitchFamily="34" charset="0"/>
              </a:rPr>
              <a:t>in their </a:t>
            </a:r>
            <a:r>
              <a:rPr lang="en-US" dirty="0">
                <a:latin typeface="Century Gothic" panose="020B0502020202020204" pitchFamily="34" charset="0"/>
              </a:rPr>
              <a:t>families, careers, </a:t>
            </a:r>
            <a:r>
              <a:rPr lang="en-US" dirty="0" smtClean="0">
                <a:latin typeface="Century Gothic" panose="020B0502020202020204" pitchFamily="34" charset="0"/>
              </a:rPr>
              <a:t>and </a:t>
            </a:r>
            <a:r>
              <a:rPr lang="en-US" dirty="0">
                <a:latin typeface="Century Gothic" panose="020B0502020202020204" pitchFamily="34" charset="0"/>
              </a:rPr>
              <a:t>communities</a:t>
            </a:r>
            <a:r>
              <a:rPr lang="en-US" dirty="0" smtClean="0">
                <a:latin typeface="Century Gothic" panose="020B0502020202020204" pitchFamily="34" charset="0"/>
              </a:rPr>
              <a:t>.</a:t>
            </a:r>
          </a:p>
          <a:p>
            <a:endParaRPr lang="en-US" dirty="0"/>
          </a:p>
          <a:p>
            <a:endParaRPr lang="en-US" dirty="0" smtClean="0"/>
          </a:p>
          <a:p>
            <a:endParaRPr lang="en-US" dirty="0" smtClean="0"/>
          </a:p>
          <a:p>
            <a:r>
              <a:rPr lang="en-US" dirty="0" smtClean="0">
                <a:latin typeface="Century Gothic" panose="020B0502020202020204" pitchFamily="34" charset="0"/>
              </a:rPr>
              <a:t>In </a:t>
            </a:r>
            <a:r>
              <a:rPr lang="en-US" dirty="0">
                <a:latin typeface="Century Gothic" panose="020B0502020202020204" pitchFamily="34" charset="0"/>
              </a:rPr>
              <a:t>conjunction with the Career Connection </a:t>
            </a:r>
            <a:r>
              <a:rPr lang="en-US" dirty="0" smtClean="0">
                <a:latin typeface="Century Gothic" panose="020B0502020202020204" pitchFamily="34" charset="0"/>
              </a:rPr>
              <a:t/>
            </a:r>
            <a:br>
              <a:rPr lang="en-US" dirty="0" smtClean="0">
                <a:latin typeface="Century Gothic" panose="020B0502020202020204" pitchFamily="34" charset="0"/>
              </a:rPr>
            </a:br>
            <a:r>
              <a:rPr lang="en-US" dirty="0" smtClean="0">
                <a:latin typeface="Century Gothic" panose="020B0502020202020204" pitchFamily="34" charset="0"/>
              </a:rPr>
              <a:t>national program</a:t>
            </a:r>
            <a:r>
              <a:rPr lang="en-US" dirty="0">
                <a:latin typeface="Century Gothic" panose="020B0502020202020204" pitchFamily="34" charset="0"/>
              </a:rPr>
              <a:t>, Leaders at Work recognizes </a:t>
            </a:r>
            <a:r>
              <a:rPr lang="en-US" dirty="0" smtClean="0">
                <a:latin typeface="Century Gothic" panose="020B0502020202020204" pitchFamily="34" charset="0"/>
              </a:rPr>
              <a:t/>
            </a:r>
            <a:br>
              <a:rPr lang="en-US" dirty="0" smtClean="0">
                <a:latin typeface="Century Gothic" panose="020B0502020202020204" pitchFamily="34" charset="0"/>
              </a:rPr>
            </a:br>
            <a:r>
              <a:rPr lang="en-US" dirty="0" smtClean="0">
                <a:latin typeface="Century Gothic" panose="020B0502020202020204" pitchFamily="34" charset="0"/>
              </a:rPr>
              <a:t>FCCLA members </a:t>
            </a:r>
            <a:r>
              <a:rPr lang="en-US" dirty="0">
                <a:latin typeface="Century Gothic" panose="020B0502020202020204" pitchFamily="34" charset="0"/>
              </a:rPr>
              <a:t>who create projects to </a:t>
            </a:r>
            <a:r>
              <a:rPr lang="en-US" dirty="0" smtClean="0">
                <a:latin typeface="Century Gothic" panose="020B0502020202020204" pitchFamily="34" charset="0"/>
              </a:rPr>
              <a:t/>
            </a:r>
            <a:br>
              <a:rPr lang="en-US" dirty="0" smtClean="0">
                <a:latin typeface="Century Gothic" panose="020B0502020202020204" pitchFamily="34" charset="0"/>
              </a:rPr>
            </a:br>
            <a:r>
              <a:rPr lang="en-US" dirty="0" smtClean="0">
                <a:latin typeface="Century Gothic" panose="020B0502020202020204" pitchFamily="34" charset="0"/>
              </a:rPr>
              <a:t>strengthen leadership </a:t>
            </a:r>
            <a:r>
              <a:rPr lang="en-US" dirty="0">
                <a:latin typeface="Century Gothic" panose="020B0502020202020204" pitchFamily="34" charset="0"/>
              </a:rPr>
              <a:t>skills on the job.</a:t>
            </a:r>
          </a:p>
          <a:p>
            <a:endParaRPr lang="en-US" dirty="0"/>
          </a:p>
        </p:txBody>
      </p:sp>
      <p:pic>
        <p:nvPicPr>
          <p:cNvPr id="4" name="Picture 3" descr="Career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387" y="1203657"/>
            <a:ext cx="2743200" cy="1371600"/>
          </a:xfrm>
          <a:prstGeom prst="rect">
            <a:avLst/>
          </a:prstGeom>
        </p:spPr>
      </p:pic>
      <p:pic>
        <p:nvPicPr>
          <p:cNvPr id="5" name="Picture 4" descr="Lead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387" y="3341610"/>
            <a:ext cx="2743200" cy="1361941"/>
          </a:xfrm>
          <a:prstGeom prst="rect">
            <a:avLst/>
          </a:prstGeom>
        </p:spPr>
      </p:pic>
    </p:spTree>
    <p:extLst>
      <p:ext uri="{BB962C8B-B14F-4D97-AF65-F5344CB8AC3E}">
        <p14:creationId xmlns:p14="http://schemas.microsoft.com/office/powerpoint/2010/main" val="192293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ueva Std" pitchFamily="34" charset="0"/>
              </a:rPr>
              <a:t>Community </a:t>
            </a:r>
            <a:r>
              <a:rPr lang="en-US" dirty="0" smtClean="0">
                <a:latin typeface="Nueva Std" pitchFamily="34" charset="0"/>
              </a:rPr>
              <a:t>Service</a:t>
            </a:r>
            <a:endParaRPr lang="en-US" dirty="0">
              <a:latin typeface="Nueva Std" pitchFamily="34" charset="0"/>
            </a:endParaRPr>
          </a:p>
        </p:txBody>
      </p:sp>
      <p:sp>
        <p:nvSpPr>
          <p:cNvPr id="3" name="Content Placeholder 2"/>
          <p:cNvSpPr>
            <a:spLocks noGrp="1"/>
          </p:cNvSpPr>
          <p:nvPr>
            <p:ph idx="1"/>
          </p:nvPr>
        </p:nvSpPr>
        <p:spPr>
          <a:xfrm>
            <a:off x="468006" y="1586749"/>
            <a:ext cx="4733579" cy="2730418"/>
          </a:xfrm>
        </p:spPr>
        <p:txBody>
          <a:bodyPr>
            <a:noAutofit/>
          </a:bodyPr>
          <a:lstStyle/>
          <a:p>
            <a:pPr algn="ctr"/>
            <a:r>
              <a:rPr lang="en-US" sz="2400" dirty="0" smtClean="0">
                <a:latin typeface="Century Gothic" panose="020B0502020202020204" pitchFamily="34" charset="0"/>
              </a:rPr>
              <a:t>A national program that guides </a:t>
            </a:r>
            <a:r>
              <a:rPr lang="en-US" sz="2400" dirty="0">
                <a:latin typeface="Century Gothic" panose="020B0502020202020204" pitchFamily="34" charset="0"/>
              </a:rPr>
              <a:t>students to develop, plan, carry out, and evaluate projects that improve the quality of life in their communities</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Picture 3" descr="ComSer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666" y="1455033"/>
            <a:ext cx="2743200" cy="1298383"/>
          </a:xfrm>
          <a:prstGeom prst="rect">
            <a:avLst/>
          </a:prstGeom>
        </p:spPr>
      </p:pic>
    </p:spTree>
    <p:extLst>
      <p:ext uri="{BB962C8B-B14F-4D97-AF65-F5344CB8AC3E}">
        <p14:creationId xmlns:p14="http://schemas.microsoft.com/office/powerpoint/2010/main" val="25517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Nueva Std" pitchFamily="34" charset="0"/>
              </a:rPr>
              <a:t>         Families </a:t>
            </a:r>
            <a:r>
              <a:rPr lang="en-US" dirty="0" smtClean="0">
                <a:latin typeface="Nueva Std" pitchFamily="34" charset="0"/>
              </a:rPr>
              <a:t>First</a:t>
            </a:r>
            <a:endParaRPr lang="en-US" dirty="0">
              <a:latin typeface="Nueva Std" pitchFamily="34" charset="0"/>
            </a:endParaRPr>
          </a:p>
        </p:txBody>
      </p:sp>
      <p:sp>
        <p:nvSpPr>
          <p:cNvPr id="3" name="Content Placeholder 2"/>
          <p:cNvSpPr>
            <a:spLocks noGrp="1"/>
          </p:cNvSpPr>
          <p:nvPr>
            <p:ph idx="1"/>
          </p:nvPr>
        </p:nvSpPr>
        <p:spPr>
          <a:xfrm>
            <a:off x="602919" y="1346907"/>
            <a:ext cx="4434665" cy="3848305"/>
          </a:xfrm>
        </p:spPr>
        <p:txBody>
          <a:bodyPr/>
          <a:lstStyle/>
          <a:p>
            <a:pPr algn="ctr"/>
            <a:r>
              <a:rPr lang="en-US" dirty="0">
                <a:latin typeface="Century Gothic" panose="020B0502020202020204" pitchFamily="34" charset="0"/>
              </a:rPr>
              <a:t>A national peer education program through which </a:t>
            </a:r>
            <a:r>
              <a:rPr lang="en-US" dirty="0" smtClean="0">
                <a:latin typeface="Century Gothic" panose="020B0502020202020204" pitchFamily="34" charset="0"/>
              </a:rPr>
              <a:t>students </a:t>
            </a:r>
            <a:r>
              <a:rPr lang="en-US" dirty="0">
                <a:latin typeface="Century Gothic" panose="020B0502020202020204" pitchFamily="34" charset="0"/>
              </a:rPr>
              <a:t>gain a better understanding of how families work and learn skills to become strong family members</a:t>
            </a:r>
            <a:r>
              <a:rPr lang="en-US" dirty="0" smtClean="0">
                <a:latin typeface="Century Gothic" panose="020B0502020202020204" pitchFamily="34" charset="0"/>
              </a:rPr>
              <a:t>.</a:t>
            </a:r>
          </a:p>
          <a:p>
            <a:pPr algn="ctr"/>
            <a:endParaRPr lang="en-US" dirty="0">
              <a:latin typeface="Century Gothic" panose="020B0502020202020204" pitchFamily="34" charset="0"/>
            </a:endParaRPr>
          </a:p>
          <a:p>
            <a:pPr algn="ctr"/>
            <a:r>
              <a:rPr lang="en-US" dirty="0" smtClean="0">
                <a:latin typeface="Century Gothic" panose="020B0502020202020204" pitchFamily="34" charset="0"/>
              </a:rPr>
              <a:t>In conjunction with Families First, Japanese </a:t>
            </a:r>
            <a:r>
              <a:rPr lang="en-US" dirty="0">
                <a:latin typeface="Century Gothic" panose="020B0502020202020204" pitchFamily="34" charset="0"/>
              </a:rPr>
              <a:t>Exchange is a scholarship opportunity for FCCLA members to travel to Japan for four-to-six weeks as an exchange student. This scholarship is funded by the Kikkoman </a:t>
            </a:r>
            <a:r>
              <a:rPr lang="en-US" dirty="0" smtClean="0">
                <a:latin typeface="Century Gothic" panose="020B0502020202020204" pitchFamily="34" charset="0"/>
              </a:rPr>
              <a:t>Corporation and </a:t>
            </a:r>
            <a:r>
              <a:rPr lang="en-US" dirty="0">
                <a:latin typeface="Century Gothic" panose="020B0502020202020204" pitchFamily="34" charset="0"/>
              </a:rPr>
              <a:t>administered by Youth For </a:t>
            </a:r>
            <a:r>
              <a:rPr lang="en-US" dirty="0" smtClean="0">
                <a:latin typeface="Century Gothic" panose="020B0502020202020204" pitchFamily="34" charset="0"/>
              </a:rPr>
              <a:t>Understanding-USA</a:t>
            </a:r>
            <a:r>
              <a:rPr lang="en-US" dirty="0">
                <a:latin typeface="Century Gothic" panose="020B0502020202020204" pitchFamily="34" charset="0"/>
              </a:rPr>
              <a:t>. Scholarships are worth more than $6,995 each.</a:t>
            </a:r>
          </a:p>
          <a:p>
            <a:endParaRPr lang="en-US" dirty="0"/>
          </a:p>
        </p:txBody>
      </p:sp>
      <p:pic>
        <p:nvPicPr>
          <p:cNvPr id="4" name="Picture 3" descr="FamFir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568" y="1334332"/>
            <a:ext cx="2743200" cy="1416489"/>
          </a:xfrm>
          <a:prstGeom prst="rect">
            <a:avLst/>
          </a:prstGeom>
        </p:spPr>
      </p:pic>
      <p:pic>
        <p:nvPicPr>
          <p:cNvPr id="5" name="Picture 4" descr="JapanE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568" y="3323459"/>
            <a:ext cx="2743200" cy="1410511"/>
          </a:xfrm>
          <a:prstGeom prst="rect">
            <a:avLst/>
          </a:prstGeom>
        </p:spPr>
      </p:pic>
    </p:spTree>
    <p:extLst>
      <p:ext uri="{BB962C8B-B14F-4D97-AF65-F5344CB8AC3E}">
        <p14:creationId xmlns:p14="http://schemas.microsoft.com/office/powerpoint/2010/main" val="366807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ueva Std" pitchFamily="34" charset="0"/>
              </a:rPr>
              <a:t>     Financial </a:t>
            </a:r>
            <a:r>
              <a:rPr lang="en-US" dirty="0" smtClean="0">
                <a:latin typeface="Nueva Std" pitchFamily="34" charset="0"/>
              </a:rPr>
              <a:t>Fitness</a:t>
            </a:r>
            <a:endParaRPr lang="en-US" dirty="0">
              <a:latin typeface="Nueva Std" pitchFamily="34" charset="0"/>
            </a:endParaRPr>
          </a:p>
        </p:txBody>
      </p:sp>
      <p:sp>
        <p:nvSpPr>
          <p:cNvPr id="3" name="Content Placeholder 2"/>
          <p:cNvSpPr>
            <a:spLocks noGrp="1"/>
          </p:cNvSpPr>
          <p:nvPr>
            <p:ph idx="1"/>
          </p:nvPr>
        </p:nvSpPr>
        <p:spPr>
          <a:xfrm>
            <a:off x="602919" y="1346907"/>
            <a:ext cx="4439012" cy="3848305"/>
          </a:xfrm>
        </p:spPr>
        <p:txBody>
          <a:bodyPr>
            <a:normAutofit/>
          </a:bodyPr>
          <a:lstStyle/>
          <a:p>
            <a:pPr algn="ctr"/>
            <a:r>
              <a:rPr lang="en-US" sz="2400" dirty="0" smtClean="0">
                <a:latin typeface="Century Gothic" panose="020B0502020202020204" pitchFamily="34" charset="0"/>
              </a:rPr>
              <a:t>A national peer education program that </a:t>
            </a:r>
            <a:r>
              <a:rPr lang="en-US" sz="2400" dirty="0">
                <a:latin typeface="Century Gothic" panose="020B0502020202020204" pitchFamily="34" charset="0"/>
              </a:rPr>
              <a:t>involves </a:t>
            </a:r>
            <a:r>
              <a:rPr lang="en-US" sz="2400" dirty="0" smtClean="0">
                <a:latin typeface="Century Gothic" panose="020B0502020202020204" pitchFamily="34" charset="0"/>
              </a:rPr>
              <a:t>students </a:t>
            </a:r>
            <a:r>
              <a:rPr lang="en-US" sz="2400" dirty="0">
                <a:latin typeface="Century Gothic" panose="020B0502020202020204" pitchFamily="34" charset="0"/>
              </a:rPr>
              <a:t>teaching one another how to make, save, </a:t>
            </a:r>
            <a:r>
              <a:rPr lang="en-US" sz="2400" dirty="0" smtClean="0">
                <a:latin typeface="Century Gothic" panose="020B0502020202020204" pitchFamily="34" charset="0"/>
              </a:rPr>
              <a:t>and </a:t>
            </a:r>
            <a:r>
              <a:rPr lang="en-US" sz="2400" dirty="0">
                <a:latin typeface="Century Gothic" panose="020B0502020202020204" pitchFamily="34" charset="0"/>
              </a:rPr>
              <a:t>spend money wisely</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Picture 3" descr="FinanF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295" y="1334332"/>
            <a:ext cx="2743200" cy="1321904"/>
          </a:xfrm>
          <a:prstGeom prst="rect">
            <a:avLst/>
          </a:prstGeom>
        </p:spPr>
      </p:pic>
    </p:spTree>
    <p:extLst>
      <p:ext uri="{BB962C8B-B14F-4D97-AF65-F5344CB8AC3E}">
        <p14:creationId xmlns:p14="http://schemas.microsoft.com/office/powerpoint/2010/main" val="2794416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Nueva St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1006</TotalTime>
  <Words>800</Words>
  <Application>Microsoft Office PowerPoint</Application>
  <PresentationFormat>On-screen Show (4:3)</PresentationFormat>
  <Paragraphs>68</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1_Office Theme</vt:lpstr>
      <vt:lpstr>2_Office Theme</vt:lpstr>
      <vt:lpstr>3_Office Theme</vt:lpstr>
      <vt:lpstr>PowerPoint Presentation</vt:lpstr>
      <vt:lpstr>    FCCLA’s Mission</vt:lpstr>
      <vt:lpstr>Fun Facts:</vt:lpstr>
      <vt:lpstr>What is a CTSO?</vt:lpstr>
      <vt:lpstr>National Programs</vt:lpstr>
      <vt:lpstr>Career Connection</vt:lpstr>
      <vt:lpstr>Community Service</vt:lpstr>
      <vt:lpstr>         Families First</vt:lpstr>
      <vt:lpstr>     Financial Fitness</vt:lpstr>
      <vt:lpstr>         Power of One</vt:lpstr>
      <vt:lpstr>PowerPoint Presentation</vt:lpstr>
      <vt:lpstr>Which National Program interests  you?</vt:lpstr>
      <vt:lpstr>Be a STAR</vt:lpstr>
      <vt:lpstr>Who is eligible to be a member?</vt:lpstr>
      <vt:lpstr>As a member,  you will be able to:</vt:lpstr>
      <vt:lpstr>How to Join?</vt:lpstr>
      <vt:lpstr>For More Information,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 Getchonis</dc:creator>
  <cp:lastModifiedBy>Whitney Antons</cp:lastModifiedBy>
  <cp:revision>78</cp:revision>
  <dcterms:created xsi:type="dcterms:W3CDTF">2012-01-27T18:19:23Z</dcterms:created>
  <dcterms:modified xsi:type="dcterms:W3CDTF">2015-08-20T18:59:22Z</dcterms:modified>
</cp:coreProperties>
</file>